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9" r:id="rId4"/>
    <p:sldId id="258" r:id="rId5"/>
    <p:sldId id="272" r:id="rId6"/>
    <p:sldId id="270" r:id="rId7"/>
    <p:sldId id="259" r:id="rId8"/>
    <p:sldId id="260" r:id="rId9"/>
    <p:sldId id="261" r:id="rId10"/>
    <p:sldId id="275" r:id="rId11"/>
    <p:sldId id="292" r:id="rId12"/>
    <p:sldId id="293" r:id="rId13"/>
    <p:sldId id="276" r:id="rId14"/>
    <p:sldId id="262" r:id="rId15"/>
    <p:sldId id="278" r:id="rId16"/>
    <p:sldId id="279" r:id="rId17"/>
    <p:sldId id="281" r:id="rId18"/>
    <p:sldId id="263" r:id="rId19"/>
    <p:sldId id="283" r:id="rId20"/>
    <p:sldId id="284" r:id="rId21"/>
    <p:sldId id="285" r:id="rId22"/>
    <p:sldId id="265" r:id="rId23"/>
    <p:sldId id="286" r:id="rId24"/>
    <p:sldId id="287" r:id="rId25"/>
    <p:sldId id="291" r:id="rId26"/>
    <p:sldId id="288" r:id="rId27"/>
    <p:sldId id="289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7AE8-618D-4930-B7A8-CC0E4B575B4E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3210B-92C5-4183-B144-E66051333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210B-92C5-4183-B144-E66051333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210B-92C5-4183-B144-E66051333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B1AC-905A-4DA3-932E-FFBD7FEF02EB}" type="datetime1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FC75-ADFA-441C-91C4-65680CFCB6A5}" type="datetime1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CE5-489B-4ED3-9264-C2800A19D22C}" type="datetime1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13F4-83D3-4128-A3D2-0101D91FD4C9}" type="datetime1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SIGIR 2013 @ Dublin Ireland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CCAE-CB41-42CA-94B2-A46297C3E7B6}" type="datetime1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83E9-B1FC-4907-9C3C-8A09F2B278CE}" type="datetime1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B990-7209-4CA3-98FD-22A86205FE78}" type="datetime1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588E-8113-45A6-8B66-2733164412CE}" type="datetime1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5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1CB-9ED4-4A87-AA3C-773757FC4AC1}" type="datetime1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0B9C-4DD0-4C41-9620-B0DA351DB0A1}" type="datetime1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E42C-F346-409F-B9BC-DE077F08546F}" type="datetime1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E3FA-81D8-4F49-A66E-B6EF2F4996A3}" type="datetime1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6AEB-6F7C-4D8D-B527-6B725876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8166"/>
            <a:ext cx="9144000" cy="2387600"/>
          </a:xfrm>
        </p:spPr>
        <p:txBody>
          <a:bodyPr/>
          <a:lstStyle/>
          <a:p>
            <a:r>
              <a:rPr lang="en-US" dirty="0" smtClean="0"/>
              <a:t>Personalized Ranking Model Adaptation for Web Search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763983" y="4514564"/>
            <a:ext cx="6660572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Hongning Wang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dirty="0" err="1"/>
              <a:t>Xiaodong</a:t>
            </a:r>
            <a:r>
              <a:rPr lang="en-US" dirty="0"/>
              <a:t> He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sz="2400" dirty="0" smtClean="0"/>
              <a:t>Ming-Wei Chang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dirty="0" smtClean="0"/>
              <a:t>Yang </a:t>
            </a:r>
            <a:r>
              <a:rPr lang="en-US" dirty="0"/>
              <a:t>Song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Ryen</a:t>
            </a:r>
            <a:r>
              <a:rPr lang="en-US" dirty="0"/>
              <a:t> </a:t>
            </a:r>
            <a:r>
              <a:rPr lang="en-US" sz="2400" dirty="0" smtClean="0"/>
              <a:t>W. White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Wei Chu</a:t>
            </a:r>
            <a:r>
              <a:rPr lang="en-US" sz="2400" baseline="30000" dirty="0" smtClean="0"/>
              <a:t>3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72046" y="5335445"/>
            <a:ext cx="9240982" cy="1477328"/>
            <a:chOff x="381000" y="4781729"/>
            <a:chExt cx="8458200" cy="1477328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800600"/>
              <a:ext cx="419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Department of Computer Science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University of Illinois at Urbana-Champaign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Urbana IL, 61801 USA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wang296@illinois.edu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4781729"/>
              <a:ext cx="4191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Microsoft Research, Redmond WA, 98007 USA</a:t>
              </a:r>
            </a:p>
            <a:p>
              <a:pPr algn="ctr"/>
              <a:r>
                <a:rPr lang="en-US" baseline="300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Microsoft Bing, Bellevue WA, 98004 USA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{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yangsong,minchang,xiaohe,ryenw,wechu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}@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microsoft.com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4" descr="http://ebics.net/system/files/block_images/uiu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143000" cy="760151"/>
          </a:xfrm>
          <a:prstGeom prst="rect">
            <a:avLst/>
          </a:prstGeom>
          <a:noFill/>
        </p:spPr>
      </p:pic>
      <p:pic>
        <p:nvPicPr>
          <p:cNvPr id="9" name="Picture 2" descr="https://encrypted-tbn0.gstatic.com/images?q=tbn:ANd9GcSzz-xDddL2tVJ9THYcfR8qdm-vZ7tzJ-bk_zSxu2UhOWKLTM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7836" y="192416"/>
            <a:ext cx="1630677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4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feature grouping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Grouping features by name - </a:t>
            </a:r>
            <a:r>
              <a:rPr lang="en-US" i="1" dirty="0" smtClean="0"/>
              <a:t>Name</a:t>
            </a:r>
          </a:p>
          <a:p>
            <a:pPr lvl="1"/>
            <a:r>
              <a:rPr lang="en-US" dirty="0" smtClean="0"/>
              <a:t>Exploring informative naming scheme</a:t>
            </a:r>
          </a:p>
          <a:p>
            <a:pPr lvl="2"/>
            <a:r>
              <a:rPr lang="en-US" i="1" dirty="0" smtClean="0"/>
              <a:t>BM25_Body, BM25_Title</a:t>
            </a:r>
          </a:p>
          <a:p>
            <a:pPr lvl="1"/>
            <a:r>
              <a:rPr lang="en-US" dirty="0" smtClean="0"/>
              <a:t>Clustering by manually crafted patterns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57159"/>
              </p:ext>
            </p:extLst>
          </p:nvPr>
        </p:nvGraphicFramePr>
        <p:xfrm>
          <a:off x="2394854" y="4248829"/>
          <a:ext cx="76871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986"/>
                <a:gridCol w="1197527"/>
                <a:gridCol w="1287801"/>
                <a:gridCol w="1341912"/>
                <a:gridCol w="1579991"/>
                <a:gridCol w="13419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BM25_Anchor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tfidf_title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err="1" smtClean="0"/>
                        <a:t>,d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err="1" smtClean="0"/>
                        <a:t>,d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err="1" smtClean="0"/>
                        <a:t>,d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347357" y="3581131"/>
            <a:ext cx="1175657" cy="603660"/>
            <a:chOff x="2955472" y="3374303"/>
            <a:chExt cx="1175657" cy="603660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3438326" y="3573629"/>
              <a:ext cx="209950" cy="598717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55472" y="3374303"/>
              <a:ext cx="117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Group 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2999" y="3545212"/>
            <a:ext cx="3592288" cy="662910"/>
            <a:chOff x="4561114" y="3338384"/>
            <a:chExt cx="3592288" cy="662910"/>
          </a:xfrm>
        </p:grpSpPr>
        <p:sp>
          <p:nvSpPr>
            <p:cNvPr id="8" name="Right Brace 7"/>
            <p:cNvSpPr/>
            <p:nvPr/>
          </p:nvSpPr>
          <p:spPr>
            <a:xfrm rot="16200000">
              <a:off x="6228953" y="2076845"/>
              <a:ext cx="256610" cy="3592288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9429" y="3338384"/>
              <a:ext cx="117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Group 2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90215" y="3540898"/>
            <a:ext cx="1175657" cy="667223"/>
            <a:chOff x="8398330" y="3334070"/>
            <a:chExt cx="1175657" cy="667223"/>
          </a:xfrm>
        </p:grpSpPr>
        <p:sp>
          <p:nvSpPr>
            <p:cNvPr id="9" name="Right Brace 8"/>
            <p:cNvSpPr/>
            <p:nvPr/>
          </p:nvSpPr>
          <p:spPr>
            <a:xfrm rot="16200000">
              <a:off x="8881184" y="3596959"/>
              <a:ext cx="209950" cy="598717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98330" y="3334070"/>
              <a:ext cx="117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Group 3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6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feature grouping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Co-clustering of documents and features – </a:t>
            </a:r>
            <a:r>
              <a:rPr lang="en-US" i="1" dirty="0" smtClean="0"/>
              <a:t>SVD </a:t>
            </a:r>
            <a:r>
              <a:rPr lang="en-US" i="1" baseline="30000" dirty="0" smtClean="0"/>
              <a:t>[</a:t>
            </a:r>
            <a:r>
              <a:rPr lang="en-US" i="1" baseline="30000" dirty="0" err="1" smtClean="0"/>
              <a:t>Dhillon</a:t>
            </a:r>
            <a:r>
              <a:rPr lang="en-US" i="1" baseline="30000" dirty="0" smtClean="0"/>
              <a:t> KDD’01]</a:t>
            </a:r>
          </a:p>
          <a:p>
            <a:pPr lvl="1"/>
            <a:r>
              <a:rPr lang="en-US" dirty="0" smtClean="0"/>
              <a:t>SVD on document-feature matrix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-Means </a:t>
            </a:r>
            <a:r>
              <a:rPr lang="en-US" dirty="0" smtClean="0"/>
              <a:t>clustering to group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7205"/>
              </p:ext>
            </p:extLst>
          </p:nvPr>
        </p:nvGraphicFramePr>
        <p:xfrm>
          <a:off x="2449286" y="3584801"/>
          <a:ext cx="76871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986"/>
                <a:gridCol w="1197527"/>
                <a:gridCol w="1287801"/>
                <a:gridCol w="1341912"/>
                <a:gridCol w="1579991"/>
                <a:gridCol w="13419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BM25_Anchor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tfidf_title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err="1" smtClean="0"/>
                        <a:t>,d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err="1" smtClean="0"/>
                        <a:t>,d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err="1" smtClean="0"/>
                        <a:t>,d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951514" y="5138056"/>
            <a:ext cx="5573485" cy="771980"/>
            <a:chOff x="3494314" y="5606142"/>
            <a:chExt cx="5573485" cy="771980"/>
          </a:xfrm>
        </p:grpSpPr>
        <p:sp>
          <p:nvSpPr>
            <p:cNvPr id="8" name="TextBox 7"/>
            <p:cNvSpPr txBox="1"/>
            <p:nvPr/>
          </p:nvSpPr>
          <p:spPr>
            <a:xfrm>
              <a:off x="5317670" y="5978012"/>
              <a:ext cx="1894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SVD + </a:t>
              </a:r>
              <a:r>
                <a:rPr lang="en-US" sz="2000" i="1" dirty="0" smtClean="0"/>
                <a:t>k</a:t>
              </a:r>
              <a:r>
                <a:rPr lang="en-US" sz="2000" dirty="0" smtClean="0"/>
                <a:t>-Means</a:t>
              </a:r>
              <a:endParaRPr lang="en-US" sz="2000" dirty="0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6127779" y="2972677"/>
              <a:ext cx="306555" cy="5573485"/>
            </a:xfrm>
            <a:prstGeom prst="rightBrace">
              <a:avLst>
                <a:gd name="adj1" fmla="val 8333"/>
                <a:gd name="adj2" fmla="val 5019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74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feature grouping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features by importance - </a:t>
            </a:r>
            <a:r>
              <a:rPr lang="en-US" i="1" dirty="0" smtClean="0"/>
              <a:t>Cross</a:t>
            </a:r>
          </a:p>
          <a:p>
            <a:pPr lvl="1"/>
            <a:r>
              <a:rPr lang="en-US" dirty="0"/>
              <a:t>Estimate linear ranking model on </a:t>
            </a:r>
            <a:r>
              <a:rPr lang="en-US" dirty="0" smtClean="0"/>
              <a:t>different splits of data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-Means clustering by feature weights in different splits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83795"/>
              </p:ext>
            </p:extLst>
          </p:nvPr>
        </p:nvGraphicFramePr>
        <p:xfrm>
          <a:off x="2460174" y="3628344"/>
          <a:ext cx="76871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986"/>
                <a:gridCol w="1197527"/>
                <a:gridCol w="1287801"/>
                <a:gridCol w="1341912"/>
                <a:gridCol w="1579991"/>
                <a:gridCol w="13419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BM25_Anchor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tfidf_title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86200" y="5301340"/>
            <a:ext cx="5573485" cy="771980"/>
            <a:chOff x="3494314" y="5606142"/>
            <a:chExt cx="5573485" cy="771980"/>
          </a:xfrm>
        </p:grpSpPr>
        <p:sp>
          <p:nvSpPr>
            <p:cNvPr id="8" name="TextBox 7"/>
            <p:cNvSpPr txBox="1"/>
            <p:nvPr/>
          </p:nvSpPr>
          <p:spPr>
            <a:xfrm>
              <a:off x="5317670" y="5978012"/>
              <a:ext cx="1894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k</a:t>
              </a:r>
              <a:r>
                <a:rPr lang="en-US" sz="2000" dirty="0" smtClean="0"/>
                <a:t>-Means</a:t>
              </a:r>
              <a:endParaRPr lang="en-US" sz="2000" dirty="0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6127779" y="2972677"/>
              <a:ext cx="306555" cy="5573485"/>
            </a:xfrm>
            <a:prstGeom prst="rightBrace">
              <a:avLst>
                <a:gd name="adj1" fmla="val 8333"/>
                <a:gd name="adj2" fmla="val 5019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46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framework for ranking model adaptation</a:t>
            </a:r>
          </a:p>
          <a:p>
            <a:pPr lvl="1"/>
            <a:r>
              <a:rPr lang="en-US" dirty="0" smtClean="0"/>
              <a:t>Model-based adaptation </a:t>
            </a:r>
            <a:r>
              <a:rPr lang="en-US" dirty="0" err="1" smtClean="0"/>
              <a:t>v.s</a:t>
            </a:r>
            <a:r>
              <a:rPr lang="en-US" dirty="0" smtClean="0"/>
              <a:t>. {instance, feature}-based adaptation</a:t>
            </a:r>
          </a:p>
          <a:p>
            <a:pPr lvl="1"/>
            <a:r>
              <a:rPr lang="en-US" dirty="0" smtClean="0"/>
              <a:t>Within the same optimization complexity as the original ranking model</a:t>
            </a:r>
          </a:p>
          <a:p>
            <a:pPr lvl="1"/>
            <a:r>
              <a:rPr lang="en-US" dirty="0" smtClean="0"/>
              <a:t>Adaptation sharing across features to reduce the requirement of adaptation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</a:p>
          <a:p>
            <a:pPr lvl="1"/>
            <a:r>
              <a:rPr lang="en-US" dirty="0"/>
              <a:t>Bing.com query log: May 27, 2012 – May 31,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Manual relevance annotation</a:t>
            </a:r>
          </a:p>
          <a:p>
            <a:pPr lvl="2"/>
            <a:r>
              <a:rPr lang="en-US" dirty="0" smtClean="0"/>
              <a:t>5-grade relevance score</a:t>
            </a:r>
          </a:p>
          <a:p>
            <a:pPr lvl="1"/>
            <a:r>
              <a:rPr lang="en-US" dirty="0" smtClean="0"/>
              <a:t>1830 ranking features</a:t>
            </a:r>
          </a:p>
          <a:p>
            <a:pPr lvl="2"/>
            <a:r>
              <a:rPr lang="en-US" dirty="0" smtClean="0"/>
              <a:t>BM25, PageRank, </a:t>
            </a:r>
            <a:r>
              <a:rPr lang="en-US" dirty="0" err="1" smtClean="0"/>
              <a:t>tf</a:t>
            </a:r>
            <a:r>
              <a:rPr lang="en-US" dirty="0" smtClean="0"/>
              <a:t>*</a:t>
            </a:r>
            <a:r>
              <a:rPr lang="en-US" dirty="0" err="1" smtClean="0"/>
              <a:t>idf</a:t>
            </a:r>
            <a:r>
              <a:rPr lang="en-US" dirty="0" smtClean="0"/>
              <a:t> and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59" y="4328372"/>
            <a:ext cx="7152116" cy="16459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adaptation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Baselines</a:t>
            </a:r>
          </a:p>
          <a:p>
            <a:pPr lvl="1"/>
            <a:r>
              <a:rPr lang="en-US" dirty="0" smtClean="0"/>
              <a:t>Tar-</a:t>
            </a:r>
            <a:r>
              <a:rPr lang="en-US" dirty="0" err="1" smtClean="0"/>
              <a:t>RankSVM</a:t>
            </a:r>
            <a:endParaRPr lang="en-US" dirty="0" smtClean="0"/>
          </a:p>
          <a:p>
            <a:pPr lvl="2"/>
            <a:r>
              <a:rPr lang="en-US" dirty="0" smtClean="0"/>
              <a:t>No adaptation, user’s own data only</a:t>
            </a:r>
          </a:p>
          <a:p>
            <a:pPr lvl="1"/>
            <a:r>
              <a:rPr lang="en-US" dirty="0" smtClean="0"/>
              <a:t>RA-</a:t>
            </a:r>
            <a:r>
              <a:rPr lang="en-US" dirty="0" err="1" smtClean="0"/>
              <a:t>RankSVM</a:t>
            </a:r>
            <a:r>
              <a:rPr lang="en-US" dirty="0" smtClean="0"/>
              <a:t> </a:t>
            </a:r>
            <a:r>
              <a:rPr lang="en-US" i="1" baseline="30000" dirty="0" smtClean="0"/>
              <a:t>[</a:t>
            </a:r>
            <a:r>
              <a:rPr lang="en-US" i="1" baseline="30000" dirty="0" err="1" smtClean="0"/>
              <a:t>Geng</a:t>
            </a:r>
            <a:r>
              <a:rPr lang="en-US" i="1" baseline="30000" dirty="0" smtClean="0"/>
              <a:t> et al. TKDE’12]</a:t>
            </a:r>
          </a:p>
          <a:p>
            <a:pPr lvl="2"/>
            <a:r>
              <a:rPr lang="en-US" dirty="0" smtClean="0"/>
              <a:t>Model-based: global model as regularization</a:t>
            </a:r>
          </a:p>
          <a:p>
            <a:pPr lvl="1"/>
            <a:r>
              <a:rPr lang="en-US" dirty="0" err="1" smtClean="0"/>
              <a:t>TransRank</a:t>
            </a:r>
            <a:r>
              <a:rPr lang="en-US" dirty="0"/>
              <a:t> </a:t>
            </a:r>
            <a:r>
              <a:rPr lang="en-US" i="1" baseline="30000" dirty="0"/>
              <a:t>[</a:t>
            </a:r>
            <a:r>
              <a:rPr lang="en-US" i="1" baseline="30000" dirty="0" smtClean="0"/>
              <a:t>Chen et al. </a:t>
            </a:r>
            <a:r>
              <a:rPr lang="en-US" i="1" baseline="30000" dirty="0"/>
              <a:t>ICDMW'08</a:t>
            </a:r>
            <a:r>
              <a:rPr lang="en-US" i="1" baseline="30000" dirty="0" smtClean="0"/>
              <a:t>]</a:t>
            </a:r>
          </a:p>
          <a:p>
            <a:pPr lvl="2"/>
            <a:r>
              <a:rPr lang="en-US" dirty="0" smtClean="0"/>
              <a:t>Instance-based: reweight annotated queries for adaptation</a:t>
            </a:r>
          </a:p>
          <a:p>
            <a:pPr lvl="1"/>
            <a:r>
              <a:rPr lang="en-US" dirty="0" smtClean="0"/>
              <a:t>IW-</a:t>
            </a:r>
            <a:r>
              <a:rPr lang="en-US" dirty="0" err="1" smtClean="0"/>
              <a:t>RankSVM</a:t>
            </a:r>
            <a:r>
              <a:rPr lang="en-US" dirty="0" smtClean="0"/>
              <a:t> </a:t>
            </a:r>
            <a:r>
              <a:rPr lang="en-US" i="1" baseline="30000" dirty="0" smtClean="0"/>
              <a:t>[</a:t>
            </a:r>
            <a:r>
              <a:rPr lang="en-US" i="1" baseline="30000" dirty="0" err="1" smtClean="0"/>
              <a:t>Gao</a:t>
            </a:r>
            <a:r>
              <a:rPr lang="en-US" i="1" baseline="30000" dirty="0" smtClean="0"/>
              <a:t> et al. SIGIR’10]</a:t>
            </a:r>
          </a:p>
          <a:p>
            <a:pPr lvl="2"/>
            <a:r>
              <a:rPr lang="en-US" dirty="0" smtClean="0"/>
              <a:t>Instance-based: reweight user’s click data for adaptation</a:t>
            </a:r>
          </a:p>
          <a:p>
            <a:pPr lvl="1"/>
            <a:r>
              <a:rPr lang="en-US" dirty="0" err="1" smtClean="0"/>
              <a:t>CLRank</a:t>
            </a:r>
            <a:r>
              <a:rPr lang="en-US" dirty="0" smtClean="0"/>
              <a:t> </a:t>
            </a:r>
            <a:r>
              <a:rPr lang="en-US" i="1" baseline="30000" dirty="0" smtClean="0"/>
              <a:t>[Chen et al. Information Retrieval’10]</a:t>
            </a:r>
          </a:p>
          <a:p>
            <a:pPr lvl="2"/>
            <a:r>
              <a:rPr lang="en-US" dirty="0" smtClean="0"/>
              <a:t>Feature-based: construct new feature representation for adaptation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1858" y="3722914"/>
            <a:ext cx="10276113" cy="2177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30341" y="2685949"/>
            <a:ext cx="242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Applicable in per-user basis adaptation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340" y="4203481"/>
            <a:ext cx="242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Only applicable in aggregated adaptation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12" y="2912849"/>
            <a:ext cx="8929642" cy="254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</a:t>
            </a:r>
            <a:r>
              <a:rPr lang="en-US" dirty="0" smtClean="0"/>
              <a:t>accuracy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Per-user basis adaptation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16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73828" y="4071258"/>
            <a:ext cx="6531429" cy="108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8820397" y="4217080"/>
            <a:ext cx="1368633" cy="1023472"/>
          </a:xfrm>
          <a:prstGeom prst="arc">
            <a:avLst>
              <a:gd name="adj1" fmla="val 16200000"/>
              <a:gd name="adj2" fmla="val 5433420"/>
            </a:avLst>
          </a:prstGeom>
          <a:ln w="1905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</a:t>
            </a:r>
            <a:r>
              <a:rPr lang="en-US" dirty="0" smtClean="0"/>
              <a:t>accuracy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Aggregated adaptation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10" y="2781429"/>
            <a:ext cx="7267280" cy="27980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17</a:t>
            </a:fld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8940143" y="4735286"/>
            <a:ext cx="1042057" cy="576942"/>
          </a:xfrm>
          <a:prstGeom prst="arc">
            <a:avLst>
              <a:gd name="adj1" fmla="val 16200000"/>
              <a:gd name="adj2" fmla="val 6479730"/>
            </a:avLst>
          </a:prstGeom>
          <a:ln w="1905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31029" y="3962400"/>
            <a:ext cx="576942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9133115" y="4397829"/>
            <a:ext cx="185057" cy="6640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72" y="3170728"/>
            <a:ext cx="9174789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analysis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Query-level improvement</a:t>
            </a:r>
          </a:p>
          <a:p>
            <a:pPr lvl="1"/>
            <a:r>
              <a:rPr lang="en-US" dirty="0" smtClean="0"/>
              <a:t>Against global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2258" y="5015841"/>
            <a:ext cx="5529944" cy="3221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28" y="2947260"/>
            <a:ext cx="920171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analysis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User-level improvement</a:t>
            </a:r>
          </a:p>
          <a:p>
            <a:pPr lvl="1"/>
            <a:r>
              <a:rPr lang="en-US" dirty="0" smtClean="0"/>
              <a:t>Against global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5169" y="5158255"/>
            <a:ext cx="5453743" cy="61117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Searcher’s information needs are diverse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user’s search preferences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2578"/>
            <a:ext cx="4171950" cy="4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410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19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3505200" y="3048000"/>
            <a:ext cx="457200" cy="457200"/>
            <a:chOff x="6248400" y="3962400"/>
            <a:chExt cx="457200" cy="457200"/>
          </a:xfrm>
        </p:grpSpPr>
        <p:sp>
          <p:nvSpPr>
            <p:cNvPr id="18" name="Multiply 17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505200" y="3962400"/>
            <a:ext cx="457200" cy="457200"/>
            <a:chOff x="6248400" y="3962400"/>
            <a:chExt cx="457200" cy="457200"/>
          </a:xfrm>
          <a:noFill/>
        </p:grpSpPr>
        <p:sp>
          <p:nvSpPr>
            <p:cNvPr id="22" name="Multiply 21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499104" y="5524500"/>
            <a:ext cx="457200" cy="457200"/>
            <a:chOff x="6248400" y="3962400"/>
            <a:chExt cx="457200" cy="457200"/>
          </a:xfrm>
        </p:grpSpPr>
        <p:sp>
          <p:nvSpPr>
            <p:cNvPr id="25" name="Multiply 24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382230" y="3733800"/>
            <a:ext cx="2010511" cy="1943100"/>
            <a:chOff x="7924800" y="3581400"/>
            <a:chExt cx="2010511" cy="1943100"/>
          </a:xfrm>
        </p:grpSpPr>
        <p:sp>
          <p:nvSpPr>
            <p:cNvPr id="27" name="Oval 26"/>
            <p:cNvSpPr/>
            <p:nvPr/>
          </p:nvSpPr>
          <p:spPr>
            <a:xfrm>
              <a:off x="8534400" y="3810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525000" y="4038600"/>
              <a:ext cx="228600" cy="2286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706711" y="4976447"/>
              <a:ext cx="2286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001000" y="4800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991600" y="5105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924800" y="4191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28" idx="1"/>
            </p:cNvCxnSpPr>
            <p:nvPr/>
          </p:nvCxnSpPr>
          <p:spPr>
            <a:xfrm>
              <a:off x="9377363" y="3924300"/>
              <a:ext cx="181115" cy="14777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7" idx="5"/>
            </p:cNvCxnSpPr>
            <p:nvPr/>
          </p:nvCxnSpPr>
          <p:spPr>
            <a:xfrm>
              <a:off x="8729522" y="4005122"/>
              <a:ext cx="338278" cy="28582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9" idx="1"/>
            </p:cNvCxnSpPr>
            <p:nvPr/>
          </p:nvCxnSpPr>
          <p:spPr>
            <a:xfrm>
              <a:off x="9020911" y="4382862"/>
              <a:ext cx="719278" cy="62706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8106511" y="3581400"/>
              <a:ext cx="1532789" cy="19431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646" y="2373082"/>
            <a:ext cx="5382724" cy="4217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</a:t>
            </a:r>
            <a:r>
              <a:rPr lang="en-US" dirty="0" smtClean="0"/>
              <a:t>efficiency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mode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993565" y="3744683"/>
            <a:ext cx="5769429" cy="3265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20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3565" y="3211057"/>
            <a:ext cx="5769429" cy="3265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53" y="2244953"/>
            <a:ext cx="5633746" cy="4435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</a:t>
            </a:r>
            <a:r>
              <a:rPr lang="en-US" dirty="0" smtClean="0"/>
              <a:t>efficiency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mode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58146" y="4038596"/>
            <a:ext cx="5889911" cy="6531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036374" y="5200310"/>
            <a:ext cx="588991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ranking model adaption </a:t>
            </a:r>
            <a:r>
              <a:rPr lang="en-US" dirty="0" smtClean="0"/>
              <a:t>framework for personalized search</a:t>
            </a:r>
          </a:p>
          <a:p>
            <a:pPr lvl="1"/>
            <a:r>
              <a:rPr lang="en-US" dirty="0" smtClean="0"/>
              <a:t>Linear transformation for model-based adaptation</a:t>
            </a:r>
          </a:p>
          <a:p>
            <a:pPr lvl="1"/>
            <a:r>
              <a:rPr lang="en-US" dirty="0" smtClean="0"/>
              <a:t>Transformation sharing within a group-wise manner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Joint estimation of feature grouping and model transformation</a:t>
            </a:r>
          </a:p>
          <a:p>
            <a:pPr lvl="1"/>
            <a:r>
              <a:rPr lang="en-US" dirty="0" smtClean="0"/>
              <a:t>Incorporate user-specific features and profiles</a:t>
            </a:r>
          </a:p>
          <a:p>
            <a:pPr lvl="1"/>
            <a:r>
              <a:rPr lang="en-US" dirty="0" smtClean="0"/>
              <a:t>Extend to non-linear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988"/>
            <a:ext cx="10515600" cy="48453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/>
              <a:t>White, </a:t>
            </a:r>
            <a:r>
              <a:rPr lang="en-US" sz="1400" dirty="0" err="1"/>
              <a:t>Ryen</a:t>
            </a:r>
            <a:r>
              <a:rPr lang="en-US" sz="1400" dirty="0"/>
              <a:t> W., and Steven M. Drucker. "Investigating behavioral variability in web search." </a:t>
            </a:r>
            <a:r>
              <a:rPr lang="en-US" sz="1400" i="1" dirty="0"/>
              <a:t>Proceedings of the 16th international conference on World Wide Web</a:t>
            </a:r>
            <a:r>
              <a:rPr lang="en-US" sz="1400" dirty="0"/>
              <a:t>. ACM, 2007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Shen</a:t>
            </a:r>
            <a:r>
              <a:rPr lang="en-US" sz="1400" dirty="0"/>
              <a:t>, </a:t>
            </a:r>
            <a:r>
              <a:rPr lang="en-US" sz="1400" dirty="0" err="1"/>
              <a:t>Xuehua</a:t>
            </a:r>
            <a:r>
              <a:rPr lang="en-US" sz="1400" dirty="0"/>
              <a:t>, Bin Tan, and </a:t>
            </a:r>
            <a:r>
              <a:rPr lang="en-US" sz="1400" dirty="0" err="1"/>
              <a:t>ChengXiang</a:t>
            </a:r>
            <a:r>
              <a:rPr lang="en-US" sz="1400" dirty="0"/>
              <a:t> </a:t>
            </a:r>
            <a:r>
              <a:rPr lang="en-US" sz="1400" dirty="0" err="1"/>
              <a:t>Zhai</a:t>
            </a:r>
            <a:r>
              <a:rPr lang="en-US" sz="1400" dirty="0"/>
              <a:t>. "Context-sensitive information retrieval using implicit feedback." </a:t>
            </a:r>
            <a:r>
              <a:rPr lang="en-US" sz="1400" i="1" dirty="0"/>
              <a:t>Proceedings of the 28th annual international ACM SIGIR conference on Research and development in information retrieval</a:t>
            </a:r>
            <a:r>
              <a:rPr lang="en-US" sz="1400" dirty="0"/>
              <a:t>. ACM, 2005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Teevan</a:t>
            </a:r>
            <a:r>
              <a:rPr lang="en-US" sz="1400" dirty="0"/>
              <a:t>, Jaime, Susan T. </a:t>
            </a:r>
            <a:r>
              <a:rPr lang="en-US" sz="1400" dirty="0" err="1"/>
              <a:t>Dumais</a:t>
            </a:r>
            <a:r>
              <a:rPr lang="en-US" sz="1400" dirty="0"/>
              <a:t>, and Eric Horvitz. "Personalizing search via automated analysis of interests and activities." </a:t>
            </a:r>
            <a:r>
              <a:rPr lang="en-US" sz="1400" i="1" dirty="0"/>
              <a:t>Proceedings of the 28th annual international ACM SIGIR conference on Research and development in information retrieval</a:t>
            </a:r>
            <a:r>
              <a:rPr lang="en-US" sz="1400" dirty="0"/>
              <a:t>. ACM, 2005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Burges</a:t>
            </a:r>
            <a:r>
              <a:rPr lang="en-US" sz="1400" dirty="0"/>
              <a:t>, Chris, et al. "Learning to rank using gradient descent." </a:t>
            </a:r>
            <a:r>
              <a:rPr lang="en-US" sz="1400" i="1" dirty="0"/>
              <a:t>Proceedings of the 22nd international conference on Machine learning</a:t>
            </a:r>
            <a:r>
              <a:rPr lang="en-US" sz="1400" dirty="0"/>
              <a:t>. ACM, 2005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Burges, </a:t>
            </a:r>
            <a:r>
              <a:rPr lang="en-US" sz="1400" dirty="0" smtClean="0"/>
              <a:t>Chris, Robert </a:t>
            </a:r>
            <a:r>
              <a:rPr lang="en-US" sz="1400" dirty="0" err="1" smtClean="0"/>
              <a:t>Rango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Quoc</a:t>
            </a:r>
            <a:r>
              <a:rPr lang="en-US" sz="1400" dirty="0" smtClean="0"/>
              <a:t> Viet Le. </a:t>
            </a:r>
            <a:r>
              <a:rPr lang="en-US" sz="1400" dirty="0"/>
              <a:t>"Learning to rank with </a:t>
            </a:r>
            <a:r>
              <a:rPr lang="en-US" sz="1400" dirty="0" err="1"/>
              <a:t>nonsmooth</a:t>
            </a:r>
            <a:r>
              <a:rPr lang="en-US" sz="1400" dirty="0"/>
              <a:t> cost </a:t>
            </a:r>
            <a:r>
              <a:rPr lang="en-US" sz="1400" dirty="0" err="1"/>
              <a:t>functions."</a:t>
            </a:r>
            <a:r>
              <a:rPr lang="en-US" sz="1400" i="1" dirty="0" err="1"/>
              <a:t>Proceedings</a:t>
            </a:r>
            <a:r>
              <a:rPr lang="en-US" sz="1400" i="1" dirty="0"/>
              <a:t> of the Advances in Neural Information Processing Systems</a:t>
            </a:r>
            <a:r>
              <a:rPr lang="en-US" sz="1400" dirty="0"/>
              <a:t> 19 (2007): 193-200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Joachims</a:t>
            </a:r>
            <a:r>
              <a:rPr lang="en-US" sz="1400" dirty="0"/>
              <a:t>, Thorsten. "Optimizing search engines using </a:t>
            </a:r>
            <a:r>
              <a:rPr lang="en-US" sz="1400" dirty="0" err="1"/>
              <a:t>clickthrough</a:t>
            </a:r>
            <a:r>
              <a:rPr lang="en-US" sz="1400" dirty="0"/>
              <a:t> </a:t>
            </a:r>
            <a:r>
              <a:rPr lang="en-US" sz="1400" dirty="0" err="1"/>
              <a:t>data."</a:t>
            </a:r>
            <a:r>
              <a:rPr lang="en-US" sz="1400" i="1" dirty="0" err="1"/>
              <a:t>Proceedings</a:t>
            </a:r>
            <a:r>
              <a:rPr lang="en-US" sz="1400" i="1" dirty="0"/>
              <a:t> of the eighth ACM SIGKDD international conference on Knowledge discovery and data mining</a:t>
            </a:r>
            <a:r>
              <a:rPr lang="en-US" sz="1400" dirty="0"/>
              <a:t>. ACM, 2002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Dhillon</a:t>
            </a:r>
            <a:r>
              <a:rPr lang="en-US" sz="1400" dirty="0"/>
              <a:t>, </a:t>
            </a:r>
            <a:r>
              <a:rPr lang="en-US" sz="1400" dirty="0" err="1"/>
              <a:t>Inderjit</a:t>
            </a:r>
            <a:r>
              <a:rPr lang="en-US" sz="1400" dirty="0"/>
              <a:t> S. "Co-clustering documents and words using bipartite spectral graph partitioning." </a:t>
            </a:r>
            <a:r>
              <a:rPr lang="en-US" sz="1400" i="1" dirty="0"/>
              <a:t>Proceedings of the seventh ACM SIGKDD international conference on Knowledge discovery and data mining</a:t>
            </a:r>
            <a:r>
              <a:rPr lang="en-US" sz="1400" dirty="0"/>
              <a:t>. ACM, 2001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Geng</a:t>
            </a:r>
            <a:r>
              <a:rPr lang="en-US" sz="1400" dirty="0"/>
              <a:t>, Bo, et al. "Ranking model adaptation for domain-specific </a:t>
            </a:r>
            <a:r>
              <a:rPr lang="en-US" sz="1400" dirty="0" err="1"/>
              <a:t>search."</a:t>
            </a:r>
            <a:r>
              <a:rPr lang="en-US" sz="1400" i="1" dirty="0" err="1"/>
              <a:t>Knowledge</a:t>
            </a:r>
            <a:r>
              <a:rPr lang="en-US" sz="1400" i="1" dirty="0"/>
              <a:t> and Data Engineering, IEEE Transactions on</a:t>
            </a:r>
            <a:r>
              <a:rPr lang="en-US" sz="1400" dirty="0"/>
              <a:t> 24.4 (2012): 745-758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Chen, </a:t>
            </a:r>
            <a:r>
              <a:rPr lang="en-US" sz="1400" dirty="0" err="1"/>
              <a:t>Depin</a:t>
            </a:r>
            <a:r>
              <a:rPr lang="en-US" sz="1400" dirty="0"/>
              <a:t>, et al. "</a:t>
            </a:r>
            <a:r>
              <a:rPr lang="en-US" sz="1400" dirty="0" err="1"/>
              <a:t>Transrank</a:t>
            </a:r>
            <a:r>
              <a:rPr lang="en-US" sz="1400" dirty="0"/>
              <a:t>: A novel algorithm for transfer of rank </a:t>
            </a:r>
            <a:r>
              <a:rPr lang="en-US" sz="1400" dirty="0" err="1"/>
              <a:t>learning."</a:t>
            </a:r>
            <a:r>
              <a:rPr lang="en-US" sz="1400" i="1" dirty="0" err="1"/>
              <a:t>Data</a:t>
            </a:r>
            <a:r>
              <a:rPr lang="en-US" sz="1400" i="1" dirty="0"/>
              <a:t> Mining Workshops, 2008. ICDMW'08. IEEE International Conference on</a:t>
            </a:r>
            <a:r>
              <a:rPr lang="en-US" sz="1400" dirty="0"/>
              <a:t>. IEEE, 2008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Gao</a:t>
            </a:r>
            <a:r>
              <a:rPr lang="en-US" sz="1400" dirty="0"/>
              <a:t>, Wei, et al. "Learning to rank only using training data from related </a:t>
            </a:r>
            <a:r>
              <a:rPr lang="en-US" sz="1400" dirty="0" err="1"/>
              <a:t>domain."</a:t>
            </a:r>
            <a:r>
              <a:rPr lang="en-US" sz="1400" i="1" dirty="0" err="1"/>
              <a:t>Proceedings</a:t>
            </a:r>
            <a:r>
              <a:rPr lang="en-US" sz="1400" i="1" dirty="0"/>
              <a:t> of the 33rd international ACM SIGIR conference on Research and development in information retrieval</a:t>
            </a:r>
            <a:r>
              <a:rPr lang="en-US" sz="1400" dirty="0"/>
              <a:t>. ACM, 2010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Chen, </a:t>
            </a:r>
            <a:r>
              <a:rPr lang="en-US" sz="1400" dirty="0" err="1"/>
              <a:t>Depin</a:t>
            </a:r>
            <a:r>
              <a:rPr lang="en-US" sz="1400" dirty="0"/>
              <a:t>, et al. "Knowledge transfer for cross domain learning to </a:t>
            </a:r>
            <a:r>
              <a:rPr lang="en-US" sz="1400" dirty="0" err="1"/>
              <a:t>rank."</a:t>
            </a:r>
            <a:r>
              <a:rPr lang="en-US" sz="1400" i="1" dirty="0" err="1"/>
              <a:t>Information</a:t>
            </a:r>
            <a:r>
              <a:rPr lang="en-US" sz="1400" i="1" dirty="0"/>
              <a:t> Retrieval</a:t>
            </a:r>
            <a:r>
              <a:rPr lang="en-US" sz="1400" dirty="0"/>
              <a:t> 13.3 (2010): 236-253.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4850" y="2674938"/>
            <a:ext cx="10515600" cy="2852737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idx="1"/>
          </p:nvPr>
        </p:nvSpPr>
        <p:spPr>
          <a:xfrm>
            <a:off x="704850" y="5554663"/>
            <a:ext cx="10515600" cy="1500187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6" name="Picture 4" descr="  Clipart Man Magnifying Glass Study Curiosity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5360" y="-124789"/>
            <a:ext cx="5540829" cy="3552826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547208" y="1371165"/>
            <a:ext cx="8390792" cy="3266812"/>
            <a:chOff x="3547208" y="1028265"/>
            <a:chExt cx="8390792" cy="3266812"/>
          </a:xfrm>
        </p:grpSpPr>
        <p:grpSp>
          <p:nvGrpSpPr>
            <p:cNvPr id="39" name="Group 38"/>
            <p:cNvGrpSpPr/>
            <p:nvPr/>
          </p:nvGrpSpPr>
          <p:grpSpPr>
            <a:xfrm>
              <a:off x="3547208" y="1028265"/>
              <a:ext cx="3124200" cy="3200400"/>
              <a:chOff x="1981200" y="2488223"/>
              <a:chExt cx="3124200" cy="3200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971800" y="3707423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962400" y="3936023"/>
                <a:ext cx="228600" cy="228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267200" y="4698023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438400" y="4698023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9000" y="5002823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62200" y="4088423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5400000" flipH="1" flipV="1">
                <a:off x="2514600" y="3631223"/>
                <a:ext cx="1752600" cy="14478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2438399" y="4240823"/>
                <a:ext cx="1905000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2133600" y="4469423"/>
                <a:ext cx="2438400" cy="7620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2133600" y="3326423"/>
                <a:ext cx="2438400" cy="2209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3505200" y="3402625"/>
                <a:ext cx="533401" cy="45719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3999309" y="3897526"/>
                <a:ext cx="1143794" cy="158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81200" y="3097823"/>
                <a:ext cx="8382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5002823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57600" y="2488223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17" y="2727639"/>
              <a:ext cx="3524123" cy="156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800" y="1230252"/>
              <a:ext cx="4267200" cy="815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val 56"/>
            <p:cNvSpPr/>
            <p:nvPr/>
          </p:nvSpPr>
          <p:spPr>
            <a:xfrm rot="1808132">
              <a:off x="8458722" y="2888056"/>
              <a:ext cx="1177730" cy="53340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808132">
              <a:off x="9553677" y="3463409"/>
              <a:ext cx="761104" cy="533400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 rot="19860045">
              <a:off x="6705488" y="1704241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 rot="5400000">
              <a:off x="9331741" y="2275896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collection</a:t>
            </a:r>
          </a:p>
          <a:p>
            <a:pPr lvl="1"/>
            <a:r>
              <a:rPr lang="en-US" dirty="0" smtClean="0"/>
              <a:t>                                           from user </a:t>
            </a:r>
          </a:p>
          <a:p>
            <a:pPr lvl="1"/>
            <a:r>
              <a:rPr lang="en-US" dirty="0" smtClean="0"/>
              <a:t>                                                                   for each query </a:t>
            </a:r>
          </a:p>
          <a:p>
            <a:pPr lvl="2"/>
            <a:r>
              <a:rPr lang="en-US" dirty="0" smtClean="0"/>
              <a:t>       is a </a:t>
            </a:r>
            <a:r>
              <a:rPr lang="en-US" i="1" dirty="0" smtClean="0"/>
              <a:t>V</a:t>
            </a:r>
            <a:r>
              <a:rPr lang="en-US" dirty="0" smtClean="0"/>
              <a:t>-dimensional vector of ranking features for a retrieved document</a:t>
            </a:r>
          </a:p>
          <a:p>
            <a:pPr lvl="2"/>
            <a:r>
              <a:rPr lang="en-US" dirty="0" smtClean="0"/>
              <a:t>       is the corresponding relevance label</a:t>
            </a:r>
          </a:p>
          <a:p>
            <a:r>
              <a:rPr lang="en-US" dirty="0" smtClean="0"/>
              <a:t>Ranking model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Focusing on linear ranking models</a:t>
            </a:r>
          </a:p>
          <a:p>
            <a:pPr lvl="2"/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354" y="2718041"/>
            <a:ext cx="4482544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513" y="3450177"/>
            <a:ext cx="349952" cy="31089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844" y="2304235"/>
            <a:ext cx="2758526" cy="338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639" y="2410153"/>
            <a:ext cx="197118" cy="164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96" y="3090551"/>
            <a:ext cx="316840" cy="310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286" y="5004758"/>
            <a:ext cx="1797809" cy="384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7578" y="4273996"/>
            <a:ext cx="1920001" cy="3657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Adapting </a:t>
            </a:r>
            <a:r>
              <a:rPr lang="en-US" dirty="0" err="1" smtClean="0"/>
              <a:t>RankNet</a:t>
            </a:r>
            <a:r>
              <a:rPr lang="en-US" dirty="0"/>
              <a:t> </a:t>
            </a:r>
            <a:r>
              <a:rPr lang="en-US" i="1" baseline="30000" dirty="0"/>
              <a:t>[</a:t>
            </a:r>
            <a:r>
              <a:rPr lang="en-US" i="1" baseline="30000" dirty="0" smtClean="0"/>
              <a:t>Burges et al. ICML’05]</a:t>
            </a:r>
            <a:r>
              <a:rPr lang="en-US" dirty="0" smtClean="0"/>
              <a:t> &amp; </a:t>
            </a:r>
            <a:r>
              <a:rPr lang="en-US" dirty="0" err="1" smtClean="0"/>
              <a:t>LambdaRank</a:t>
            </a:r>
            <a:r>
              <a:rPr lang="en-US" dirty="0" smtClean="0"/>
              <a:t> </a:t>
            </a:r>
            <a:r>
              <a:rPr lang="en-US" i="1" baseline="30000" dirty="0" smtClean="0"/>
              <a:t>[Burges </a:t>
            </a:r>
            <a:r>
              <a:rPr lang="en-US" i="1" baseline="30000" dirty="0" err="1" smtClean="0"/>
              <a:t>etal</a:t>
            </a:r>
            <a:r>
              <a:rPr lang="en-US" i="1" baseline="30000" dirty="0" smtClean="0"/>
              <a:t>. NIPS’07]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Objective function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Regularization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429" y="2778479"/>
            <a:ext cx="6497053" cy="11316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240487" y="3124200"/>
            <a:ext cx="3893052" cy="1466473"/>
            <a:chOff x="8240487" y="3124200"/>
            <a:chExt cx="3893052" cy="14664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8982" y="4023745"/>
              <a:ext cx="3174557" cy="566928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8240487" y="3124200"/>
              <a:ext cx="1404258" cy="8451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51" y="4307209"/>
            <a:ext cx="3814795" cy="7772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Instantiation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Adapting </a:t>
            </a:r>
            <a:r>
              <a:rPr lang="en-US" dirty="0" err="1"/>
              <a:t>RankNet</a:t>
            </a:r>
            <a:r>
              <a:rPr lang="en-US" dirty="0"/>
              <a:t> &amp; </a:t>
            </a:r>
            <a:r>
              <a:rPr lang="en-US" dirty="0" err="1" smtClean="0"/>
              <a:t>LambdaRank</a:t>
            </a:r>
            <a:endParaRPr lang="en-US" dirty="0" smtClean="0"/>
          </a:p>
          <a:p>
            <a:pPr lvl="1"/>
            <a:r>
              <a:rPr lang="en-US" dirty="0" smtClean="0"/>
              <a:t>Derived gradients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591" y="3673978"/>
            <a:ext cx="8570421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741" y="2723666"/>
            <a:ext cx="9184640" cy="8046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490607" y="1620058"/>
            <a:ext cx="4250774" cy="1147152"/>
            <a:chOff x="6686550" y="2002394"/>
            <a:chExt cx="4250774" cy="114715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781800" y="2433446"/>
              <a:ext cx="535054" cy="7161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550" y="2002394"/>
              <a:ext cx="4250774" cy="32004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8815" y="4143658"/>
            <a:ext cx="2666321" cy="2542321"/>
            <a:chOff x="338815" y="4143658"/>
            <a:chExt cx="2666321" cy="2542321"/>
          </a:xfrm>
        </p:grpSpPr>
        <p:grpSp>
          <p:nvGrpSpPr>
            <p:cNvPr id="9" name="Group 49"/>
            <p:cNvGrpSpPr/>
            <p:nvPr/>
          </p:nvGrpSpPr>
          <p:grpSpPr>
            <a:xfrm>
              <a:off x="566736" y="4476179"/>
              <a:ext cx="2438400" cy="2209800"/>
              <a:chOff x="152400" y="4572000"/>
              <a:chExt cx="2438400" cy="2209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286000" y="5943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81200" y="5181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0600" y="4876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0600" y="4876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57200" y="5943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447800" y="62484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1000" y="53340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533400" y="4876800"/>
                <a:ext cx="1752600" cy="14478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457199" y="5486400"/>
                <a:ext cx="1905000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52400" y="5715000"/>
                <a:ext cx="2438400" cy="7620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52400" y="4572000"/>
                <a:ext cx="2438400" cy="2209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0800000">
                <a:off x="1523999" y="4648201"/>
                <a:ext cx="533401" cy="45719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815" y="4143658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Oval 25"/>
          <p:cNvSpPr/>
          <p:nvPr/>
        </p:nvSpPr>
        <p:spPr>
          <a:xfrm>
            <a:off x="7353300" y="3263900"/>
            <a:ext cx="901700" cy="35927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42200" y="4229972"/>
            <a:ext cx="901700" cy="35927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060787" y="4437072"/>
            <a:ext cx="282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Group-wise updating</a:t>
            </a:r>
            <a:endParaRPr lang="en-US" sz="2400" dirty="0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 flipV="1">
            <a:off x="8458200" y="4437072"/>
            <a:ext cx="602587" cy="2308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1"/>
          </p:cNvCxnSpPr>
          <p:nvPr/>
        </p:nvCxnSpPr>
        <p:spPr>
          <a:xfrm flipH="1" flipV="1">
            <a:off x="8343900" y="3515031"/>
            <a:ext cx="716887" cy="11528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0" y="2995286"/>
            <a:ext cx="9884229" cy="3639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feature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of different grouping method</a:t>
            </a:r>
          </a:p>
          <a:p>
            <a:pPr lvl="1"/>
            <a:r>
              <a:rPr lang="en-US" dirty="0" smtClean="0"/>
              <a:t>Baseline: random grouping and no grouping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Personalization for web search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user’s search preferences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2578"/>
            <a:ext cx="4171950" cy="4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410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19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3505200" y="3048000"/>
            <a:ext cx="457200" cy="457200"/>
            <a:chOff x="6248400" y="3962400"/>
            <a:chExt cx="457200" cy="457200"/>
          </a:xfrm>
        </p:grpSpPr>
        <p:sp>
          <p:nvSpPr>
            <p:cNvPr id="18" name="Multiply 17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505200" y="3962400"/>
            <a:ext cx="457200" cy="457200"/>
            <a:chOff x="6248400" y="3962400"/>
            <a:chExt cx="457200" cy="457200"/>
          </a:xfrm>
          <a:noFill/>
        </p:grpSpPr>
        <p:sp>
          <p:nvSpPr>
            <p:cNvPr id="22" name="Multiply 21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499104" y="5524500"/>
            <a:ext cx="457200" cy="457200"/>
            <a:chOff x="6248400" y="3962400"/>
            <a:chExt cx="457200" cy="457200"/>
          </a:xfrm>
        </p:grpSpPr>
        <p:sp>
          <p:nvSpPr>
            <p:cNvPr id="25" name="Multiply 24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8814957" y="39035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805557" y="41321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10357" y="48941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81557" y="48941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72157" y="51989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05357" y="42845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281557" y="3903519"/>
            <a:ext cx="1752600" cy="1447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8281556" y="4436919"/>
            <a:ext cx="1905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976757" y="4665519"/>
            <a:ext cx="243840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 for personalization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Extracting user-centric features </a:t>
            </a:r>
            <a:r>
              <a:rPr lang="en-US" i="1" baseline="30000" dirty="0"/>
              <a:t>[</a:t>
            </a:r>
            <a:r>
              <a:rPr lang="en-US" i="1" baseline="30000" dirty="0" err="1"/>
              <a:t>Teevan</a:t>
            </a:r>
            <a:r>
              <a:rPr lang="en-US" i="1" baseline="30000" dirty="0"/>
              <a:t> et al. SIGIR’05]</a:t>
            </a:r>
          </a:p>
          <a:p>
            <a:pPr lvl="1"/>
            <a:r>
              <a:rPr lang="en-US" dirty="0"/>
              <a:t>Location, gender, click history</a:t>
            </a:r>
          </a:p>
          <a:p>
            <a:pPr lvl="1"/>
            <a:r>
              <a:rPr lang="en-US" i="1" dirty="0"/>
              <a:t>Require large volume of user history</a:t>
            </a:r>
          </a:p>
          <a:p>
            <a:endParaRPr lang="en-US" dirty="0" smtClean="0"/>
          </a:p>
          <a:p>
            <a:r>
              <a:rPr lang="en-US" dirty="0" smtClean="0"/>
              <a:t>Memory-based personalization </a:t>
            </a:r>
            <a:r>
              <a:rPr lang="en-US" i="1" baseline="30000" dirty="0" smtClean="0"/>
              <a:t>[White </a:t>
            </a:r>
            <a:r>
              <a:rPr lang="en-US" i="1" baseline="30000" dirty="0"/>
              <a:t>and Drucker WWW’07, </a:t>
            </a:r>
            <a:r>
              <a:rPr lang="en-US" i="1" baseline="30000" dirty="0" err="1"/>
              <a:t>Shen</a:t>
            </a:r>
            <a:r>
              <a:rPr lang="en-US" i="1" baseline="30000" dirty="0"/>
              <a:t> et al. SIGIR’05]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Learn direct association between query and URLs</a:t>
            </a:r>
          </a:p>
          <a:p>
            <a:pPr lvl="1"/>
            <a:r>
              <a:rPr lang="en-US" i="1" dirty="0"/>
              <a:t>Limited coverage, poor generalization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</a:t>
            </a:r>
            <a:r>
              <a:rPr lang="en-US" dirty="0" smtClean="0"/>
              <a:t>for 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considerations</a:t>
            </a:r>
          </a:p>
          <a:p>
            <a:pPr lvl="1"/>
            <a:r>
              <a:rPr lang="en-US" dirty="0" smtClean="0"/>
              <a:t>Accuracy</a:t>
            </a:r>
          </a:p>
          <a:p>
            <a:pPr lvl="2"/>
            <a:r>
              <a:rPr lang="en-US" dirty="0" smtClean="0"/>
              <a:t>Maximize the search utility for each single user</a:t>
            </a:r>
          </a:p>
          <a:p>
            <a:pPr lvl="1"/>
            <a:r>
              <a:rPr lang="en-US" dirty="0" smtClean="0"/>
              <a:t>Efficiency</a:t>
            </a:r>
          </a:p>
          <a:p>
            <a:pPr lvl="2"/>
            <a:r>
              <a:rPr lang="en-US" dirty="0" smtClean="0"/>
              <a:t>Executable on the scale of all the search engine users</a:t>
            </a:r>
          </a:p>
          <a:p>
            <a:pPr lvl="2"/>
            <a:r>
              <a:rPr lang="en-US" dirty="0" smtClean="0"/>
              <a:t>Adapt to the user’s result preferences quickly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6AEB-6F7C-4D8D-B527-6B725876CA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9523657" y="511468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18857" y="435268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28257" y="404788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Personalized Ranking Model </a:t>
            </a:r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Adapting the global ranking model for each individual user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8257" y="4047883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18857" y="435268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23657" y="5114683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4857" y="511468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85457" y="541948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18657" y="450508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771057" y="4047883"/>
            <a:ext cx="1752600" cy="1447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674340" y="4657485"/>
            <a:ext cx="1905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90057" y="4886083"/>
            <a:ext cx="243840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90057" y="3743083"/>
            <a:ext cx="2438400" cy="2209800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8761657" y="3819285"/>
            <a:ext cx="533401" cy="45719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9255766" y="4314186"/>
            <a:ext cx="1143794" cy="1588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9371257" y="3895483"/>
            <a:ext cx="152400" cy="15240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512" y="2407872"/>
            <a:ext cx="4171950" cy="4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97" y="3859094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0197" y="5535494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6397" y="294469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19"/>
          <p:cNvGrpSpPr/>
          <p:nvPr/>
        </p:nvGrpSpPr>
        <p:grpSpPr>
          <a:xfrm>
            <a:off x="2291312" y="3173294"/>
            <a:ext cx="457200" cy="457200"/>
            <a:chOff x="6248400" y="3962400"/>
            <a:chExt cx="457200" cy="457200"/>
          </a:xfrm>
        </p:grpSpPr>
        <p:sp>
          <p:nvSpPr>
            <p:cNvPr id="40" name="Multiply 39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20"/>
          <p:cNvGrpSpPr/>
          <p:nvPr/>
        </p:nvGrpSpPr>
        <p:grpSpPr>
          <a:xfrm>
            <a:off x="2291312" y="4087694"/>
            <a:ext cx="457200" cy="457200"/>
            <a:chOff x="6248400" y="3962400"/>
            <a:chExt cx="457200" cy="457200"/>
          </a:xfrm>
          <a:noFill/>
        </p:grpSpPr>
        <p:sp>
          <p:nvSpPr>
            <p:cNvPr id="43" name="Multiply 42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3"/>
          <p:cNvGrpSpPr/>
          <p:nvPr/>
        </p:nvGrpSpPr>
        <p:grpSpPr>
          <a:xfrm>
            <a:off x="2285216" y="5649794"/>
            <a:ext cx="457200" cy="457200"/>
            <a:chOff x="6248400" y="3962400"/>
            <a:chExt cx="457200" cy="457200"/>
          </a:xfrm>
        </p:grpSpPr>
        <p:sp>
          <p:nvSpPr>
            <p:cNvPr id="46" name="Multiply 45"/>
            <p:cNvSpPr/>
            <p:nvPr/>
          </p:nvSpPr>
          <p:spPr>
            <a:xfrm>
              <a:off x="6248400" y="3962400"/>
              <a:ext cx="457200" cy="457200"/>
            </a:xfrm>
            <a:prstGeom prst="mathMultiply">
              <a:avLst>
                <a:gd name="adj1" fmla="val 0"/>
              </a:avLst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24600" y="4038600"/>
              <a:ext cx="292608" cy="29260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9440397" y="2958754"/>
            <a:ext cx="1147939" cy="816198"/>
          </a:xfrm>
          <a:prstGeom prst="arc">
            <a:avLst>
              <a:gd name="adj1" fmla="val 16200000"/>
              <a:gd name="adj2" fmla="val 5346339"/>
            </a:avLst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314" y="2779367"/>
            <a:ext cx="1778066" cy="3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819773" y="51863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14973" y="44243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24373" y="41195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Personalized Ranking Model </a:t>
            </a:r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Adjusting the generic ranking model’s parameters with respect to each individual user’s ranking preferences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4373" y="4119563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14973" y="442436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19773" y="5186363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0973" y="51863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81573" y="54911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4773" y="45767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067173" y="4119563"/>
            <a:ext cx="1752600" cy="1447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990972" y="4729163"/>
            <a:ext cx="1905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86173" y="4957763"/>
            <a:ext cx="243840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86173" y="3814763"/>
            <a:ext cx="2438400" cy="2209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057773" y="3890965"/>
            <a:ext cx="533401" cy="45719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551882" y="4385866"/>
            <a:ext cx="1143794" cy="1588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773" y="35861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173" y="54911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173" y="29765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134" y="3241494"/>
            <a:ext cx="3124200" cy="4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ight Arrow 31"/>
          <p:cNvSpPr/>
          <p:nvPr/>
        </p:nvSpPr>
        <p:spPr>
          <a:xfrm rot="19860045">
            <a:off x="5669866" y="3800404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4667373" y="3967163"/>
            <a:ext cx="152400" cy="15240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494" y="4485892"/>
            <a:ext cx="4182570" cy="186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 rot="1808132">
            <a:off x="7061144" y="4667687"/>
            <a:ext cx="1371268" cy="6330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808132">
            <a:off x="8361804" y="5504946"/>
            <a:ext cx="1341097" cy="63306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8175916" y="397968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610601" y="2625869"/>
            <a:ext cx="1055913" cy="582060"/>
            <a:chOff x="8610601" y="2625869"/>
            <a:chExt cx="1055913" cy="5820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32352" y="2625869"/>
              <a:ext cx="634162" cy="266278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8610601" y="2876279"/>
              <a:ext cx="421751" cy="3316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4423" y="3967692"/>
            <a:ext cx="562862" cy="2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2825261"/>
            <a:ext cx="558403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Based Model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Adapting global ranking model for each individual user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34"/>
          <p:cNvGrpSpPr/>
          <p:nvPr/>
        </p:nvGrpSpPr>
        <p:grpSpPr>
          <a:xfrm>
            <a:off x="2133600" y="3130061"/>
            <a:ext cx="4191000" cy="2865060"/>
            <a:chOff x="609600" y="3429000"/>
            <a:chExt cx="4191000" cy="2865060"/>
          </a:xfrm>
        </p:grpSpPr>
        <p:sp>
          <p:nvSpPr>
            <p:cNvPr id="23" name="TextBox 22"/>
            <p:cNvSpPr txBox="1"/>
            <p:nvPr/>
          </p:nvSpPr>
          <p:spPr>
            <a:xfrm>
              <a:off x="609600" y="4724400"/>
              <a:ext cx="3657600" cy="1569660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Lose function from any </a:t>
              </a:r>
              <a:r>
                <a:rPr lang="en-US" sz="2400" dirty="0" smtClean="0"/>
                <a:t>linear learning-to-rank </a:t>
              </a:r>
              <a:r>
                <a:rPr lang="en-US" sz="2400" dirty="0"/>
                <a:t>algorithm, e.g., </a:t>
              </a:r>
              <a:r>
                <a:rPr lang="en-US" sz="2400" dirty="0" err="1"/>
                <a:t>RankNet</a:t>
              </a:r>
              <a:r>
                <a:rPr lang="en-US" sz="2400" dirty="0"/>
                <a:t>, </a:t>
              </a:r>
              <a:r>
                <a:rPr lang="en-US" sz="2400" dirty="0" err="1"/>
                <a:t>LambdaRank</a:t>
              </a:r>
              <a:r>
                <a:rPr lang="en-US" sz="2400" dirty="0"/>
                <a:t>, </a:t>
              </a:r>
              <a:r>
                <a:rPr lang="en-US" sz="2400" dirty="0" err="1"/>
                <a:t>RankSVM</a:t>
              </a:r>
              <a:endParaRPr lang="en-US" sz="2400" dirty="0"/>
            </a:p>
          </p:txBody>
        </p:sp>
        <p:cxnSp>
          <p:nvCxnSpPr>
            <p:cNvPr id="31" name="Straight Arrow Connector 30"/>
            <p:cNvCxnSpPr>
              <a:stCxn id="23" idx="0"/>
            </p:cNvCxnSpPr>
            <p:nvPr/>
          </p:nvCxnSpPr>
          <p:spPr>
            <a:xfrm rot="5400000" flipH="1" flipV="1">
              <a:off x="2971800" y="2895600"/>
              <a:ext cx="1295400" cy="2362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5"/>
          <p:cNvGrpSpPr/>
          <p:nvPr/>
        </p:nvGrpSpPr>
        <p:grpSpPr>
          <a:xfrm>
            <a:off x="6248400" y="3130061"/>
            <a:ext cx="3886200" cy="1757066"/>
            <a:chOff x="4724400" y="3428999"/>
            <a:chExt cx="3886200" cy="1757066"/>
          </a:xfrm>
        </p:grpSpPr>
        <p:sp>
          <p:nvSpPr>
            <p:cNvPr id="26" name="TextBox 25"/>
            <p:cNvSpPr txBox="1"/>
            <p:nvPr/>
          </p:nvSpPr>
          <p:spPr>
            <a:xfrm>
              <a:off x="4724400" y="4724400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Complexity of </a:t>
              </a:r>
              <a:r>
                <a:rPr lang="en-US" sz="2400" dirty="0" smtClean="0"/>
                <a:t>adaptation</a:t>
              </a:r>
              <a:endParaRPr lang="en-US" sz="2400" dirty="0"/>
            </a:p>
          </p:txBody>
        </p:sp>
        <p:cxnSp>
          <p:nvCxnSpPr>
            <p:cNvPr id="32" name="Straight Arrow Connector 31"/>
            <p:cNvCxnSpPr>
              <a:stCxn id="26" idx="0"/>
            </p:cNvCxnSpPr>
            <p:nvPr/>
          </p:nvCxnSpPr>
          <p:spPr>
            <a:xfrm flipV="1">
              <a:off x="6667500" y="3428999"/>
              <a:ext cx="4763" cy="129540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</a:t>
            </a:r>
            <a:r>
              <a:rPr lang="en-US" dirty="0" smtClean="0"/>
              <a:t>nstantiation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Adapting </a:t>
            </a:r>
            <a:r>
              <a:rPr lang="en-US" dirty="0" err="1" smtClean="0"/>
              <a:t>RankSVM</a:t>
            </a:r>
            <a:r>
              <a:rPr lang="en-US" dirty="0"/>
              <a:t> </a:t>
            </a:r>
            <a:r>
              <a:rPr lang="en-US" i="1" baseline="30000" dirty="0"/>
              <a:t>[</a:t>
            </a:r>
            <a:r>
              <a:rPr lang="en-US" i="1" baseline="30000" dirty="0" err="1" smtClean="0"/>
              <a:t>Joachims</a:t>
            </a:r>
            <a:r>
              <a:rPr lang="en-US" i="1" baseline="30000" dirty="0" smtClean="0"/>
              <a:t> KDD’02]</a:t>
            </a:r>
            <a:endParaRPr lang="en-US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9B9F-9A71-4215-B247-48C11F25936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67000"/>
            <a:ext cx="4114800" cy="24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4"/>
          <p:cNvGrpSpPr/>
          <p:nvPr/>
        </p:nvGrpSpPr>
        <p:grpSpPr>
          <a:xfrm>
            <a:off x="6840992" y="2795574"/>
            <a:ext cx="4038600" cy="781109"/>
            <a:chOff x="6736080" y="2823150"/>
            <a:chExt cx="4038600" cy="781109"/>
          </a:xfrm>
        </p:grpSpPr>
        <p:sp>
          <p:nvSpPr>
            <p:cNvPr id="6" name="TextBox 5"/>
            <p:cNvSpPr txBox="1"/>
            <p:nvPr/>
          </p:nvSpPr>
          <p:spPr>
            <a:xfrm>
              <a:off x="7726680" y="282315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reducing </a:t>
              </a:r>
              <a:r>
                <a:rPr lang="en-US" sz="2000" dirty="0" err="1"/>
                <a:t>mis</a:t>
              </a:r>
              <a:r>
                <a:rPr lang="en-US" sz="2000" dirty="0"/>
                <a:t>-ordered pairs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rot="10800000" flipV="1">
              <a:off x="6736080" y="3023204"/>
              <a:ext cx="990600" cy="5810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rot="10800000">
              <a:off x="7345680" y="2994661"/>
              <a:ext cx="381000" cy="285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107" y="2491157"/>
            <a:ext cx="6138863" cy="32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0"/>
          <p:cNvGrpSpPr/>
          <p:nvPr/>
        </p:nvGrpSpPr>
        <p:grpSpPr>
          <a:xfrm>
            <a:off x="5257800" y="1905001"/>
            <a:ext cx="2667000" cy="609601"/>
            <a:chOff x="3581400" y="2057400"/>
            <a:chExt cx="2667000" cy="609601"/>
          </a:xfrm>
        </p:grpSpPr>
        <p:cxnSp>
          <p:nvCxnSpPr>
            <p:cNvPr id="16" name="Straight Arrow Connector 15"/>
            <p:cNvCxnSpPr>
              <a:endCxn id="18" idx="1"/>
            </p:cNvCxnSpPr>
            <p:nvPr/>
          </p:nvCxnSpPr>
          <p:spPr>
            <a:xfrm flipV="1">
              <a:off x="3581400" y="2257455"/>
              <a:ext cx="685800" cy="4095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67200" y="20574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Margin rescaling</a:t>
              </a: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7086600" y="3505201"/>
            <a:ext cx="3200400" cy="1600201"/>
            <a:chOff x="5715000" y="3581400"/>
            <a:chExt cx="3200400" cy="1600201"/>
          </a:xfrm>
        </p:grpSpPr>
        <p:cxnSp>
          <p:nvCxnSpPr>
            <p:cNvPr id="23" name="Straight Arrow Connector 22"/>
            <p:cNvCxnSpPr>
              <a:endCxn id="24" idx="1"/>
            </p:cNvCxnSpPr>
            <p:nvPr/>
          </p:nvCxnSpPr>
          <p:spPr>
            <a:xfrm flipV="1">
              <a:off x="5715000" y="3781455"/>
              <a:ext cx="783771" cy="40954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98771" y="3581400"/>
              <a:ext cx="2416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Non-linear kernels</a:t>
              </a:r>
            </a:p>
          </p:txBody>
        </p:sp>
        <p:cxnSp>
          <p:nvCxnSpPr>
            <p:cNvPr id="20" name="Straight Arrow Connector 19"/>
            <p:cNvCxnSpPr>
              <a:endCxn id="24" idx="1"/>
            </p:cNvCxnSpPr>
            <p:nvPr/>
          </p:nvCxnSpPr>
          <p:spPr>
            <a:xfrm rot="5400000" flipH="1" flipV="1">
              <a:off x="5444913" y="4127743"/>
              <a:ext cx="1400145" cy="70757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/>
          <p:nvPr/>
        </p:nvGrpSpPr>
        <p:grpSpPr>
          <a:xfrm>
            <a:off x="349020" y="4127833"/>
            <a:ext cx="2677888" cy="2481944"/>
            <a:chOff x="-87088" y="4299856"/>
            <a:chExt cx="2677888" cy="2481944"/>
          </a:xfrm>
        </p:grpSpPr>
        <p:sp>
          <p:nvSpPr>
            <p:cNvPr id="19" name="Oval 18"/>
            <p:cNvSpPr/>
            <p:nvPr/>
          </p:nvSpPr>
          <p:spPr>
            <a:xfrm>
              <a:off x="2286000" y="5943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81200" y="5181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90600" y="4876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90600" y="4876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7200" y="5943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6248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33400" y="4876800"/>
              <a:ext cx="1752600" cy="14478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457199" y="5486400"/>
              <a:ext cx="190500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52400" y="5715000"/>
              <a:ext cx="2438400" cy="76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52400" y="4572000"/>
              <a:ext cx="2438400" cy="2209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>
              <a:off x="1523999" y="4648201"/>
              <a:ext cx="533401" cy="45719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7088" y="4299856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SIGIR 2013 @ Dublin Ireland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914</Words>
  <Application>Microsoft Office PowerPoint</Application>
  <PresentationFormat>Widescreen</PresentationFormat>
  <Paragraphs>273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Office Theme</vt:lpstr>
      <vt:lpstr>Personalized Ranking Model Adaptation for Web Search</vt:lpstr>
      <vt:lpstr>Searcher’s information needs are diverse </vt:lpstr>
      <vt:lpstr>Personalization for web search</vt:lpstr>
      <vt:lpstr>Existing methods for personalization </vt:lpstr>
      <vt:lpstr>Personalization for web search</vt:lpstr>
      <vt:lpstr>Personalized Ranking Model Adaptation</vt:lpstr>
      <vt:lpstr>Personalized Ranking Model Adaptation</vt:lpstr>
      <vt:lpstr>Linear Regression Based Model Adaptation</vt:lpstr>
      <vt:lpstr>Instantiation example</vt:lpstr>
      <vt:lpstr>Ranking feature grouping I</vt:lpstr>
      <vt:lpstr>Ranking feature grouping II</vt:lpstr>
      <vt:lpstr>Ranking feature grouping III</vt:lpstr>
      <vt:lpstr>Discussions</vt:lpstr>
      <vt:lpstr>Experimental Results</vt:lpstr>
      <vt:lpstr>Comparison of adaptation performance</vt:lpstr>
      <vt:lpstr>Adaptation accuracy I</vt:lpstr>
      <vt:lpstr>Adaptation accuracy II</vt:lpstr>
      <vt:lpstr>Improvement analysis I</vt:lpstr>
      <vt:lpstr>Improvement analysis II</vt:lpstr>
      <vt:lpstr>Adaptation efficiency I</vt:lpstr>
      <vt:lpstr>Adaptation efficiency II</vt:lpstr>
      <vt:lpstr>Conclusions</vt:lpstr>
      <vt:lpstr>References</vt:lpstr>
      <vt:lpstr>Thank you!</vt:lpstr>
      <vt:lpstr>Notations</vt:lpstr>
      <vt:lpstr>Instantiation I</vt:lpstr>
      <vt:lpstr>Instantiation I</vt:lpstr>
      <vt:lpstr>Analysis of feature grouping</vt:lpstr>
    </vt:vector>
  </TitlesOfParts>
  <Company>CS@UIUC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Ranking Model Adaptation for Web Search</dc:title>
  <dc:creator>hongning wang</dc:creator>
  <cp:lastModifiedBy>hongning wang</cp:lastModifiedBy>
  <cp:revision>61</cp:revision>
  <dcterms:created xsi:type="dcterms:W3CDTF">2013-07-19T04:52:02Z</dcterms:created>
  <dcterms:modified xsi:type="dcterms:W3CDTF">2013-07-30T10:29:09Z</dcterms:modified>
</cp:coreProperties>
</file>